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9" r:id="rId3"/>
    <p:sldId id="290" r:id="rId4"/>
    <p:sldId id="291" r:id="rId5"/>
    <p:sldId id="292" r:id="rId6"/>
    <p:sldId id="295" r:id="rId7"/>
    <p:sldId id="296" r:id="rId8"/>
    <p:sldId id="275" r:id="rId9"/>
    <p:sldId id="297" r:id="rId10"/>
    <p:sldId id="298" r:id="rId11"/>
    <p:sldId id="299" r:id="rId12"/>
    <p:sldId id="271" r:id="rId13"/>
    <p:sldId id="300" r:id="rId14"/>
    <p:sldId id="301" r:id="rId15"/>
    <p:sldId id="303" r:id="rId16"/>
    <p:sldId id="302" r:id="rId17"/>
    <p:sldId id="313" r:id="rId18"/>
    <p:sldId id="261" r:id="rId19"/>
    <p:sldId id="264" r:id="rId20"/>
    <p:sldId id="262" r:id="rId21"/>
    <p:sldId id="256" r:id="rId22"/>
    <p:sldId id="260" r:id="rId23"/>
    <p:sldId id="286" r:id="rId24"/>
    <p:sldId id="304" r:id="rId25"/>
    <p:sldId id="305" r:id="rId26"/>
    <p:sldId id="257" r:id="rId27"/>
    <p:sldId id="259" r:id="rId28"/>
    <p:sldId id="268" r:id="rId29"/>
    <p:sldId id="269" r:id="rId30"/>
    <p:sldId id="266" r:id="rId31"/>
    <p:sldId id="314" r:id="rId32"/>
    <p:sldId id="306" r:id="rId33"/>
    <p:sldId id="307" r:id="rId34"/>
    <p:sldId id="280" r:id="rId35"/>
    <p:sldId id="273" r:id="rId36"/>
    <p:sldId id="308" r:id="rId37"/>
    <p:sldId id="309" r:id="rId38"/>
    <p:sldId id="284" r:id="rId39"/>
    <p:sldId id="265" r:id="rId40"/>
    <p:sldId id="258" r:id="rId41"/>
    <p:sldId id="267" r:id="rId42"/>
    <p:sldId id="270" r:id="rId43"/>
    <p:sldId id="263" r:id="rId44"/>
    <p:sldId id="277" r:id="rId45"/>
    <p:sldId id="315" r:id="rId46"/>
    <p:sldId id="282" r:id="rId47"/>
    <p:sldId id="310" r:id="rId48"/>
    <p:sldId id="311" r:id="rId49"/>
    <p:sldId id="312" r:id="rId50"/>
    <p:sldId id="287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272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1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4628"/>
            <a:ext cx="3970784" cy="5444732"/>
          </a:xfrm>
        </p:spPr>
        <p:txBody>
          <a:bodyPr>
            <a:normAutofit/>
          </a:bodyPr>
          <a:lstStyle/>
          <a:p>
            <a:r>
              <a:rPr lang="ru-RU" sz="4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</a:t>
            </a:r>
            <a:br>
              <a:rPr lang="ru-RU" sz="4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Афанасьевич</a:t>
            </a:r>
            <a:br>
              <a:rPr lang="ru-RU" sz="4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Булгаков:</a:t>
            </a:r>
            <a:br>
              <a:rPr lang="ru-RU" sz="4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жизнь,</a:t>
            </a:r>
            <a:br>
              <a:rPr lang="ru-RU" sz="4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личность, </a:t>
            </a:r>
            <a:br>
              <a:rPr lang="ru-RU" sz="4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</a:t>
            </a:r>
            <a:br>
              <a:rPr lang="ru-RU" sz="4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(1891-1940)</a:t>
            </a:r>
            <a:endParaRPr lang="ru-RU" sz="4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6173" y="1700808"/>
            <a:ext cx="3667125" cy="4569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БЕЛГОРОДСКИЙ ГОСУДАРСТВЕННЫЙ АГРАРНЫЙ УНИВЕРСИТЕТ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В. Я. Горина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980728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библиотечно-информационных ресурсов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6381328"/>
            <a:ext cx="9036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2016г.</a:t>
            </a:r>
          </a:p>
        </p:txBody>
      </p:sp>
    </p:spTree>
    <p:extLst>
      <p:ext uri="{BB962C8B-B14F-4D97-AF65-F5344CB8AC3E}">
        <p14:creationId xmlns:p14="http://schemas.microsoft.com/office/powerpoint/2010/main" xmlns="" val="1473022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476672"/>
            <a:ext cx="374441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сентябре 1916 года Булгакова отзывают с фронта: он становится сельским врачом, работает в Вязьме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 марте 1918 года возвращается в Киев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 1919 г. его как врача мобилизуют в Добровольческую армию, он сотрудничает в газетах, выходивших при Деникине на Северном Кавказе.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84" t="2631" r="4960" b="7684"/>
          <a:stretch/>
        </p:blipFill>
        <p:spPr bwMode="auto">
          <a:xfrm>
            <a:off x="4572000" y="764704"/>
            <a:ext cx="4084699" cy="5472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5028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1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Булгаков-писатель и Булгаков-человек до сих пор во многом — загадка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484784"/>
            <a:ext cx="42484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Неясны его политические взгляды, отношение к религии, эстетическая программа.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жизнь состояла как будто бы из трех частей, каждая из которых чем-то примечательна.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1919 года он врач, только изредка пробующий себя в литературе..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6" t="3238" r="3866" b="2081"/>
          <a:stretch/>
        </p:blipFill>
        <p:spPr bwMode="auto">
          <a:xfrm>
            <a:off x="4858603" y="1524792"/>
            <a:ext cx="3630304" cy="48722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090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3050"/>
            <a:ext cx="4824536" cy="1787798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Куличенко Н. Михаил Булгаков: «Поединок со временем: звезда и смерть» / Н. Куличенко // Новая библиотека. – 2011. - №9(153) –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9-27.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276872"/>
            <a:ext cx="4680520" cy="439248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статье рассмотрена биография М.А. Булгакова, который оставил богатое литературное наследство во всех жанрах: начинал он с фельетонов, создал несколько драматических шедевров, повестей, рассказов, кончил творческий путь глубокими по содержанию и блестящими по форме романами «Мастер и Маргарита» и «Театральный роман».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D:\скан для Труфановой\1 - 0021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706" r="2980" b="9661"/>
          <a:stretch/>
        </p:blipFill>
        <p:spPr bwMode="auto">
          <a:xfrm>
            <a:off x="6084168" y="404664"/>
            <a:ext cx="2860952" cy="3876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0672" y="2564904"/>
            <a:ext cx="2891050" cy="3888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врачей – в писатели</a:t>
            </a:r>
            <a:endParaRPr lang="ru-RU" sz="4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5688632" cy="4877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1369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032448" cy="5832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8024" y="188640"/>
            <a:ext cx="37444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1921 году переезжает в Москву. В 1922 – 1934 годах пишет для газеты «Накануне», постоянно публикуется в газете железнодорожников «Гудок», что сводит его с И.Бабелем, И.Ильфом, Е.Петровым, В.Катаевым, Ю.Олешей.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4262324"/>
            <a:ext cx="3744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«…приехал без денег, без вещей в Москву с тем, чтобы остаться в ней навсегда»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(Из автобиографии 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А. Булгакова)</a:t>
            </a:r>
          </a:p>
        </p:txBody>
      </p:sp>
    </p:spTree>
    <p:extLst>
      <p:ext uri="{BB962C8B-B14F-4D97-AF65-F5344CB8AC3E}">
        <p14:creationId xmlns:p14="http://schemas.microsoft.com/office/powerpoint/2010/main" xmlns="" val="2701277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"/>
            <a:ext cx="734481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2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20-е годы Булгаков уже профессиональный писатель и драматург, </a:t>
            </a:r>
            <a:br>
              <a:rPr lang="ru-RU" sz="4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зарабатывающий на жизнь литературным трудом и осененный громкой, </a:t>
            </a:r>
            <a:br>
              <a:rPr lang="ru-RU" sz="4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скандальной славой “Дней Турбиных”. </a:t>
            </a:r>
          </a:p>
        </p:txBody>
      </p:sp>
    </p:spTree>
    <p:extLst>
      <p:ext uri="{BB962C8B-B14F-4D97-AF65-F5344CB8AC3E}">
        <p14:creationId xmlns:p14="http://schemas.microsoft.com/office/powerpoint/2010/main" xmlns="" val="1790914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4" t="5977" r="4439" b="15227"/>
          <a:stretch/>
        </p:blipFill>
        <p:spPr bwMode="auto">
          <a:xfrm>
            <a:off x="251520" y="260648"/>
            <a:ext cx="2320121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75178"/>
            <a:ext cx="9144000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3848" y="836712"/>
            <a:ext cx="56166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Варвара Булгакова, сестра писателя, прототип Елены Турбиной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1"/>
            <a:ext cx="61206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«Дни Турбиных»</a:t>
            </a:r>
            <a:endParaRPr lang="ru-RU" sz="4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7295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90066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Литературное творчество 20-х годов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9" y="980728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Рассказы: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442393"/>
            <a:ext cx="38164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корона (1922)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Необыкновенные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приключения доктора (1922)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Китайская история (1923)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Налет (1923)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30" y="4167664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Повести: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4690883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Дьяволиада (1923)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Роковые яйца (1924)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Собачье сердце (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1925)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76056" y="980728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Романы: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8024" y="834139"/>
            <a:ext cx="41816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гвардия (1925 –1929</a:t>
            </a:r>
            <a:r>
              <a:rPr lang="ru-RU" dirty="0"/>
              <a:t>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2564904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Пьесы: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8024" y="3088124"/>
            <a:ext cx="37444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Дни Турбиных (1926)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Зойкина квартира (1926)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(1928)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Багровый остров (1928)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Кабала святош (1929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568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978896" cy="171579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Ш4Р7 Булгаков М.А. Записки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Б90 на манжетах. Ранняя автобиографическая проза / М.А. Булгаков. – М. : Худож. лит., 1989. – 206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132856"/>
            <a:ext cx="4978896" cy="4725144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основе книги – любимая мысль писателя о том, что жизнь нельзя остановить. В ней чётко обозначены авторские жизненные принципы и высокие идеалы. Здесь высказана идея защиты русской классики. «Записки на манжетах», повествование о честном интеллигенте, сумевшем выстоять в трудную эпоху перелома и найти своё место в новой жизни и литературе.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скан для Труфановой\1 - 0009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69" r="38959" b="35009"/>
          <a:stretch>
            <a:fillRect/>
          </a:stretch>
        </p:blipFill>
        <p:spPr bwMode="auto">
          <a:xfrm>
            <a:off x="5796136" y="980728"/>
            <a:ext cx="3024336" cy="4896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5112568" cy="144016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Ш4Р7 Булгаков М.А. Ранняя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Б90 проза: рассказы, повести / М.А. Булгаков. – М. : Современник, 1990. – 479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700808"/>
            <a:ext cx="5184576" cy="515719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настоящее издание выдающегося русского советского писателя М.А. Булгакова вошли рассказы «Стальное горло», «Вьюга», «Записки на манжетах», «Богема»; повести «Дьяволиада»,  «Багровый остров», «Роковые яйца». В своих произведениях Булгаков мастерски, с иронией, язвительно и колко высмеивает человеческие пороки. М.А. Булгаков обладал не только сатирическим, но и редким лирическим даром, который делает его прозу неповторимой.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скан для Труфановой\1 - 001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28" r="35469" b="32548"/>
          <a:stretch>
            <a:fillRect/>
          </a:stretch>
        </p:blipFill>
        <p:spPr bwMode="auto">
          <a:xfrm>
            <a:off x="5724128" y="764704"/>
            <a:ext cx="3096344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82154"/>
          </a:xfrm>
        </p:spPr>
        <p:txBody>
          <a:bodyPr>
            <a:noAutofit/>
          </a:bodyPr>
          <a:lstStyle/>
          <a:p>
            <a:r>
              <a:rPr lang="ru-RU" sz="4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Биографические сведения о писателе</a:t>
            </a:r>
            <a:endParaRPr lang="ru-RU" sz="4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6" t="3512" b="3075"/>
          <a:stretch/>
        </p:blipFill>
        <p:spPr bwMode="auto">
          <a:xfrm>
            <a:off x="1356595" y="1988840"/>
            <a:ext cx="6513517" cy="3962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18011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на Воздвиженской № 10 в Киеве, где родился Булгаков</a:t>
            </a:r>
          </a:p>
        </p:txBody>
      </p:sp>
    </p:spTree>
    <p:extLst>
      <p:ext uri="{BB962C8B-B14F-4D97-AF65-F5344CB8AC3E}">
        <p14:creationId xmlns:p14="http://schemas.microsoft.com/office/powerpoint/2010/main" xmlns="" val="1121601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5184576" cy="1512168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Ш4Р7 Булгаков М.А. Повести,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Б90 рассказы, фельетоны / М.А. Булгаков. – М. : Советский писатель, 1988. – 624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844824"/>
            <a:ext cx="5256584" cy="501317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Ранняя проза М.А. Булгакова разнообразна как по содержанию, жанрам, так и по стилю. Здесь и очерки, фельетоны, корреспонденции, эссе и повести. В своих произведениях Булгаков мастерски, с иронией и колко высмеивает человеческие пороки: высокомерие, тупость, неискренность и ложь. Писатель обладал не только сатирическим, но и редким лирическим даром, который делает его прозу неповторимой.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скан для Труфановой\1 - 0010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28" r="35469" b="32548"/>
          <a:stretch>
            <a:fillRect/>
          </a:stretch>
        </p:blipFill>
        <p:spPr bwMode="auto">
          <a:xfrm>
            <a:off x="5868144" y="908720"/>
            <a:ext cx="3024336" cy="50281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5112568" cy="144016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Ш4Р7 Булгаков М.А.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Б90 Багровый остров. Адам и Ева / М.А. Булгаков. – М. : Искусство, 1990. – 143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844824"/>
            <a:ext cx="5184576" cy="501317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антивоенной  пьесе «Адам и Ева» Булгаков рассматривает тему учёного-творца и открытия, которое способно спасти мир от катастрофы. В пьесе показана перестройка мышления в обществе, для которой потребовалось испытание всемирным бедствием – войной. Упрощённые взгляды на революцию, гражданскую войну и послевоенное развитие России спародированы Булгаковым в пьесе «Багровый остров».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скан для Труфановой\1 - 0004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369" r="35469" b="33779"/>
          <a:stretch>
            <a:fillRect/>
          </a:stretch>
        </p:blipFill>
        <p:spPr bwMode="auto">
          <a:xfrm>
            <a:off x="5796136" y="836712"/>
            <a:ext cx="3096344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618856" cy="116205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Ш4Р6 Булгаков М.А. Белая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Б90 гвардия / М.А. Булгаков. – М. : «Наш дом», 1998. – 288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4618856" cy="4824536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«Белой гвардии» мысль семейная тесно связана с историей России. В центре романа – распавшаяся семья, жившая в Киеве в «доме белого генерала». Главными героями романа были врач Алексей Турбин, его брат Николка и сестра Елена. Булгаков в романе сочетает черты поэтического эпоса и тонкого психологического письма.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скан для Труфановой\1 - 0008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88" r="31989" b="27627"/>
          <a:stretch>
            <a:fillRect/>
          </a:stretch>
        </p:blipFill>
        <p:spPr bwMode="auto">
          <a:xfrm>
            <a:off x="5724128" y="836712"/>
            <a:ext cx="2930369" cy="4896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4968552" cy="1484784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Ш4Р7 Булгаков М.А. Пьесы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Б90 1920-х годов / М.А. Булгаков. – Л. : Искусство, 1989. – 591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700808"/>
            <a:ext cx="4968552" cy="515719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настоящем издании впервые собраны законченные драматические произведения М.А. Булгакова, созданные им в 1920-е годы: «Белая гвардия», «Дни Турбиных», «Зойкина квартира», «Бег», «Багровый остров». В специальном разделе представлены другие редакции и варианты этих пьес,  а также литературный фельетон «Багровый остров». Каждое произведение сопровождается историко-литературным и текстологическим комментарием.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D:\скан для Труфановой\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747" t="11693" r="2367" b="10326"/>
          <a:stretch>
            <a:fillRect/>
          </a:stretch>
        </p:blipFill>
        <p:spPr bwMode="auto">
          <a:xfrm rot="16200000">
            <a:off x="4932040" y="1844824"/>
            <a:ext cx="4824536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992" y="476672"/>
            <a:ext cx="417646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1923 году М. Булгаков вступает во Всероссийский Союз писателей. В 1924 году он знакомится с недавно вернувшейся из-за границы Любовью Евгеньевной Белозерской (1898—1987), которая в 1925 году становится его новой женой.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56" r="5094" b="4847"/>
          <a:stretch/>
        </p:blipFill>
        <p:spPr bwMode="auto">
          <a:xfrm>
            <a:off x="386444" y="554924"/>
            <a:ext cx="3816423" cy="58451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4165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9310" y="332656"/>
            <a:ext cx="2700337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9310" y="3645023"/>
            <a:ext cx="2700337" cy="28803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50405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Повесть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"Собачье сердце", уже подготовленная к публикации, не была разрешена к печати (впервые была опубликована в 1987) .</a:t>
            </a:r>
          </a:p>
          <a:p>
            <a:endParaRPr lang="ru-RU" dirty="0"/>
          </a:p>
          <a:p>
            <a:endParaRPr lang="ru-RU" dirty="0"/>
          </a:p>
          <a:p>
            <a:pPr algn="just"/>
            <a:endPara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1928 Булгаков начал писать роман "Мастер и Маргарита" и работал над ним двенадцать лет, то есть до конца жизни, не надеясь опубликовать его. (Впервые роман был опубликован в конце 1966 — начале 1967 в журнале "Москва".) </a:t>
            </a:r>
          </a:p>
        </p:txBody>
      </p:sp>
    </p:spTree>
    <p:extLst>
      <p:ext uri="{BB962C8B-B14F-4D97-AF65-F5344CB8AC3E}">
        <p14:creationId xmlns:p14="http://schemas.microsoft.com/office/powerpoint/2010/main" xmlns="" val="3320440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5040560" cy="155679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Ш4Р6 Булгаков М.А. Собачье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Б90 сердце / М.А. Булгаков. – М. : Пушкинская библиотека: АСТ, 2005. – 429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772816"/>
            <a:ext cx="5256584" cy="5085184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Главный герой повести, профессор Преображенский, пересаживает орган погибшего в пьяной драке Чугункина бродящему псу. Неожиданно для хирурга пёс превращается в человека, и этот человек - точное повторение погибшего люмпена. Если Шарик, как называл пса профессор, добр и неглуп, то чудом оживший Чугункин вульгарен и нагл. Убедившись в этом, профессор осуществляет обратную операцию.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скан для Труфановой\1 - 0005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30" t="1025" r="37247" b="32547"/>
          <a:stretch>
            <a:fillRect/>
          </a:stretch>
        </p:blipFill>
        <p:spPr bwMode="auto">
          <a:xfrm>
            <a:off x="5796136" y="692696"/>
            <a:ext cx="3024336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3050"/>
            <a:ext cx="4968552" cy="1859806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Ш4Р6 Булгаков М.А. Чаша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Б90 жизни: повести, рассказы, пьеса, очерки, фельетоны, письма / М.А. Булгаков. – М. : Сов. Россия, 1988. – 592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420888"/>
            <a:ext cx="4968552" cy="443711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состав настоящего издания включены три прижизненных сборника произведений М.А. Булгакова: «Дьяволиада», «Трактат о жилище», «Рассказы библиотеки Смехач»; автобиографические повести и рассказы; пьеса «Багровый Остров»; наиболее значительные очерки и фельетоны; важнейшая часть наследия писателя – письма правительству.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скан для Труфановой\1 - 0007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28" r="35469" b="32548"/>
          <a:stretch>
            <a:fillRect/>
          </a:stretch>
        </p:blipFill>
        <p:spPr bwMode="auto">
          <a:xfrm>
            <a:off x="5796136" y="764704"/>
            <a:ext cx="3024336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618856" cy="149976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Ш4Р7 Булгаков М.А. Кабала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Б90 святош: роман, пьесы, либретто / М.А. Булгаков. – М. : Современник, 1991. – 703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276872"/>
            <a:ext cx="4618856" cy="417646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Эта пьеса о великом французском комедиографе Жане Батисте Мольере (Поклене) (1622-1673). Главная идея драматурга — трагическая зависимость гениальнейшего комедиографа от ничтожной власти, от напыщенного и пустого Людовика XIV (1638-1715) и окружающей короля «кабалы святош».</a:t>
            </a:r>
          </a:p>
          <a:p>
            <a:pPr algn="just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D:\скан для Труфановой\1 - 0016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43" r="33805" b="32548"/>
          <a:stretch>
            <a:fillRect/>
          </a:stretch>
        </p:blipFill>
        <p:spPr bwMode="auto">
          <a:xfrm>
            <a:off x="5796136" y="908720"/>
            <a:ext cx="2952328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5184576" cy="172819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Ш4Р7  Булгаков М.А.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Б90 Похождения Чичикова: повести, рассказы, фельетоны, очерки 1919-1924 гг. / М.А. Булгаков. – М. : Современник, 1990. – 591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132856"/>
            <a:ext cx="5256584" cy="460851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Часто в произведениях Булгакова вся суть задуманного прочитывается в двух-трёх начальных фразах, а затем следует лишь детализация. Вот и в повести-гротеске «Похождения Чичикова» достаточно взглянуть на первые слова «Пролога», чтобы увидеть весь трагический смысл этого, казалось бы, чрезвычайно веселого сочинения. Шутник-сатана открыл двери ада, и вся его рать-ватага ринулась в Россию... И что же может произойти со страной, в которой хозяйничают слуги дьявола?</a:t>
            </a:r>
          </a:p>
          <a:p>
            <a:pPr algn="just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D:\скан для Труфановой\1 - 0019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07" r="32020" b="32548"/>
          <a:stretch>
            <a:fillRect/>
          </a:stretch>
        </p:blipFill>
        <p:spPr bwMode="auto">
          <a:xfrm>
            <a:off x="5796136" y="764704"/>
            <a:ext cx="3024336" cy="532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Михаила Булгакова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22" t="2562" r="3744" b="2651"/>
          <a:stretch/>
        </p:blipFill>
        <p:spPr bwMode="auto">
          <a:xfrm>
            <a:off x="899592" y="1340768"/>
            <a:ext cx="2952326" cy="3984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6" t="343" r="3575" b="10359"/>
          <a:stretch/>
        </p:blipFill>
        <p:spPr bwMode="auto">
          <a:xfrm>
            <a:off x="5552415" y="1323100"/>
            <a:ext cx="2791697" cy="40022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5589240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Варвара Михайловна Булгакова, мать писателя. Фото 1914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5589240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Афанасий Иванович Булгаков, отец писателя. Фото около 1906 </a:t>
            </a:r>
          </a:p>
        </p:txBody>
      </p:sp>
    </p:spTree>
    <p:extLst>
      <p:ext uri="{BB962C8B-B14F-4D97-AF65-F5344CB8AC3E}">
        <p14:creationId xmlns:p14="http://schemas.microsoft.com/office/powerpoint/2010/main" xmlns="" val="3923275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4896544" cy="144016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Ш4Р6 Булгаков М.А. Москва,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Б90 двадцатые годы: повести / М.А. Булгаков. – М. : ТЕРРА, 1994. – 320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060848"/>
            <a:ext cx="4762872" cy="4536504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Без повестей М.А. Булгакова «Собачье сердце», «Роковые яйца», «Багровый остров» невозможно составить цельное представление о творчестве великого писателя и без них неполна картина отечественной фантастики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века. Его фантастические повести были интересны вчера; интересны сегодня; им суждено оставаться таковыми завтра и послезавтра.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D:\скан для Труфановой\1 - 0014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65" r="42468" b="46081"/>
          <a:stretch>
            <a:fillRect/>
          </a:stretch>
        </p:blipFill>
        <p:spPr bwMode="auto">
          <a:xfrm>
            <a:off x="5652120" y="836712"/>
            <a:ext cx="3096344" cy="49947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92088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Литературное творчество 30-х годов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1484783"/>
            <a:ext cx="54726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Полоумный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Журден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(1929 – 1936)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Адам и Ева (1931)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Блаженство (1934)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 Васильевич (1931)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Пушкин (1936)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Батум (1939)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4178695"/>
            <a:ext cx="52565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Записки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покойника (1936 – 1937)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(Театральный роман)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и Маргарита (1928 – 1940)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2627783" y="3476328"/>
            <a:ext cx="25127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Романы: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27782" y="980728"/>
            <a:ext cx="2377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Пьесы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474931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Времена не </a:t>
            </a:r>
            <a:r>
              <a:rPr lang="ru-RU" sz="4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выбирают Москва </a:t>
            </a:r>
          </a:p>
          <a:p>
            <a:pPr algn="ctr"/>
            <a:r>
              <a:rPr lang="ru-RU" sz="4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30-х </a:t>
            </a:r>
            <a:r>
              <a:rPr lang="ru-RU" sz="4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годов. </a:t>
            </a:r>
            <a:br>
              <a:rPr lang="ru-RU" sz="4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1"/>
            <a:ext cx="6487906" cy="4450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2051720" y="6212541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Сталину</a:t>
            </a:r>
          </a:p>
        </p:txBody>
      </p:sp>
    </p:spTree>
    <p:extLst>
      <p:ext uri="{BB962C8B-B14F-4D97-AF65-F5344CB8AC3E}">
        <p14:creationId xmlns:p14="http://schemas.microsoft.com/office/powerpoint/2010/main" xmlns="" val="1891379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телефонного разговора Булгакова и Сталина: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052736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ваше письмо получили. Читали с товарищами. 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Вы будете по нему благоприятный ответ иметь. А,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может быть, правда, вас пустить за границу? Что,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мы вам очень надоели?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Булгаков: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много думал в последние годы, может ли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русский писатель жить без родины, и мне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кажется, что не может…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правы. Я тоже так думаю. Вы где хотите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работать? В Художественном театре?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Булгаков: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Да, я хотел бы, но я говорил об этом, мне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отказали.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Сталин: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вы подайте заявление туда. Мне кажется, что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они согласятся. Нам бы нужно встретиться,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поговорить с вами…</a:t>
            </a:r>
          </a:p>
        </p:txBody>
      </p:sp>
    </p:spTree>
    <p:extLst>
      <p:ext uri="{BB962C8B-B14F-4D97-AF65-F5344CB8AC3E}">
        <p14:creationId xmlns:p14="http://schemas.microsoft.com/office/powerpoint/2010/main" xmlns="" val="28603702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3050"/>
            <a:ext cx="4104456" cy="1715790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Мурзина М. Сталин и Маргариты / М. Мурзина //Аргументы и факты. – 2011. – 11-17 мая.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420888"/>
            <a:ext cx="4104456" cy="424847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Булгаковской Маргаритой была официально признана Елена Шиловская. Жён у Булгакова было три. До Елены Сергеевны – Татьяна Лаппа и Любовь Белозёрская. Все жёны чем-то неуловимо похожи: темноволосые, стройные, женственно-обаятельные, с чувством юмора, умные. Сильные и яркие личности.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D:\скан для Труфановой\1 - 0032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950" t="2447" r="1201" b="2779"/>
          <a:stretch/>
        </p:blipFill>
        <p:spPr bwMode="auto">
          <a:xfrm>
            <a:off x="4942588" y="1052736"/>
            <a:ext cx="3913569" cy="2747129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68960"/>
            <a:ext cx="4383087" cy="303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4680520" cy="200382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Россинская С.В. Михаил Булгаков и Елена Шиловская: шаг в вечность / С.В. Россинская // Новая библиотека. – 2011. - №11(155). – С. 9-27.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636912"/>
            <a:ext cx="4680520" cy="436510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Булгаков – один из самых читаемых писателей 20 века. Все жёны писателя и некоторые женщины, которых он любил, претендовали на звание его музы. Но в вечность с ним шагнула только Елена Сергеевна Шиловская, его великая любовь, его третья жена, его муза. Свою главную книгу «Мастер и Маргарита» он писал для неё.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скан для Труфановой\1 - 0025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488" r="2966" b="9532"/>
          <a:stretch/>
        </p:blipFill>
        <p:spPr bwMode="auto">
          <a:xfrm>
            <a:off x="5940152" y="692696"/>
            <a:ext cx="3036084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60848"/>
            <a:ext cx="2993680" cy="4248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309564"/>
            <a:ext cx="41044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1929 году М. Булгаков знакомится с Еленой Сергеевной Шиловской, которая становится его третьей женой в 1932 году.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3744416" cy="55424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634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78497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1939 году М. Булгаков работает над либретто «Рашель», а также над пьесой о И. Сталине («Батум»). Пьеса была одобрена И. Сталиным, но, вопреки ожиданиям писателя, она была запрещена к печатанию и постановке. Состояние здоровья М. Булгакова резко ухудшается. Врачи диагностируют у него гипертонический нефросклероз. Писатель начинает диктовать жене последние варианты романа «Мастер и Маргарита».</a:t>
            </a:r>
          </a:p>
        </p:txBody>
      </p:sp>
    </p:spTree>
    <p:extLst>
      <p:ext uri="{BB962C8B-B14F-4D97-AF65-F5344CB8AC3E}">
        <p14:creationId xmlns:p14="http://schemas.microsoft.com/office/powerpoint/2010/main" xmlns="" val="16630075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4392488" cy="1211734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Рассадин С. Дорога в Батум / С. Рассадин // Новая газета. – 2009. – 23 декабря. – С. 17.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628800"/>
            <a:ext cx="4464496" cy="52292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«Батум» был написан и с восторгом принят не только мхатовцами, мечтавшими угодить Сталину и заодно вернуть на сцену ценимого – хотя не раз ими преданного – автора, но и искренними друзьями. Притом, что в пьесе невозможно углядеть хотя бы проблеск таланта создателя «Бега» и «Кабалы святош». И снова – запрет. Унизительный, как горько сказал Булгаков, с белыми запретами «настоящих» произведений.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D:\скан для Труфановой\2 - 0003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4018" t="3260" r="935" b="981"/>
          <a:stretch/>
        </p:blipFill>
        <p:spPr bwMode="auto">
          <a:xfrm>
            <a:off x="4932040" y="1124744"/>
            <a:ext cx="3985949" cy="2877497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77837"/>
            <a:ext cx="42799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5184576" cy="1556792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Ш4Р6 Булгаков М.А. Мастер и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Б90 Маргарита: роман / М.А. Булгаков. – Воронеж: Центр.-Чернозем. кн. изд-во, 1987. – 543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772816"/>
            <a:ext cx="5184576" cy="5085184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Роман «Мастер и Маргарита» посвящён общечеловеческим вопросам жизни, смерти, любви и красоты. Главным героем является сатана, действующий под именем Воланд. Он расправляется с гонителем великого писателя – Мастера. В романе Воланд – подлинный «князь мира сего», который вечно хочет зла и вечно совершает его. Затравленный жизненными невзгодами Мастер, находит в нём своего спасателя.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скан для Труфановой\1 - 001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28" r="33729" b="32548"/>
          <a:stretch>
            <a:fillRect/>
          </a:stretch>
        </p:blipFill>
        <p:spPr bwMode="auto">
          <a:xfrm>
            <a:off x="5724128" y="836712"/>
            <a:ext cx="3096344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16"/>
          <a:stretch/>
        </p:blipFill>
        <p:spPr bwMode="auto">
          <a:xfrm>
            <a:off x="2095262" y="1268760"/>
            <a:ext cx="4953475" cy="4608512"/>
          </a:xfrm>
          <a:prstGeom prst="round2DiagRect">
            <a:avLst>
              <a:gd name="adj1" fmla="val 16667"/>
              <a:gd name="adj2" fmla="val 277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87727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дети Булгаковы: Вера, Миша, Варя, Надя, Ваня, Коля и Леля. Фото 1906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«Семья Булгаковых – большая, дружная, культурная, музыкальная, театральная»</a:t>
            </a:r>
          </a:p>
        </p:txBody>
      </p:sp>
    </p:spTree>
    <p:extLst>
      <p:ext uri="{BB962C8B-B14F-4D97-AF65-F5344CB8AC3E}">
        <p14:creationId xmlns:p14="http://schemas.microsoft.com/office/powerpoint/2010/main" xmlns="" val="18131901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3050"/>
            <a:ext cx="4968552" cy="1787798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Ш4Р7 Булгаков М.А.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Б90 Избранное: «Мастер и Маргарита»: роман; рассказы / М.А. Булгаков. – М. : Худож. лит., 1988. – 480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2348880"/>
            <a:ext cx="4968552" cy="450912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книгу вошёл роман «Мастер и Маргарита», а также рассказы: «Полотенце с петухом», «Вьюга», «Тьма египетская», «Морфий», «Псалом», «Я убил», «Ханский огонь». В романе «Мастер и Маргарита» царят счастливая свобода творческой фантазии и одновременно строгость композиционного замысла. Рассказы, обращают нас ко времени, когда будущий писатель работал врачом.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скан для Труфановой\1 - 0006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28" r="37209" b="31317"/>
          <a:stretch>
            <a:fillRect/>
          </a:stretch>
        </p:blipFill>
        <p:spPr bwMode="auto">
          <a:xfrm>
            <a:off x="5796136" y="692696"/>
            <a:ext cx="3096344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5256584" cy="191683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Ш4Р7 Булгаков М.А. Романы: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Б90 «Белая гвардия», «Театральный роман», «Мастер и Маргарита» / М.А. Булгаков. – М. : Современник, 1987. – 751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132856"/>
            <a:ext cx="5328592" cy="472514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Во время чтения романа «Белая гвардия», задумываешься над тем, в какое страшное время жили наши деды и отцы. Действие разворачиваются в 1918 году. Из города немцы уже уходят, но город захватывают войска Петлюры. 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В произведении автор раскрывает трагедию русского дворянства во всем ее ужасе. А книга-то - о любящих людях, о крепкой, настоящей семье, которая и сильна своей любовью. Автор в этом произведении частично отобразил свою семью. </a:t>
            </a:r>
          </a:p>
          <a:p>
            <a:pPr algn="just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D:\скан для Труфановой\1 - 0015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28" r="33729" b="33778"/>
          <a:stretch>
            <a:fillRect/>
          </a:stretch>
        </p:blipFill>
        <p:spPr bwMode="auto">
          <a:xfrm>
            <a:off x="5796136" y="620688"/>
            <a:ext cx="3056940" cy="5112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5616624" cy="191683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Ш4Р6 Булгаков М.А.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Б90 Избранное: Жизнь господина де Мольера. Театральный роман: романы / М.А. Булгаков. – Л. : Дет. лит., 1991. – 367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204864"/>
            <a:ext cx="5688632" cy="4653136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«Жизнь господина де Мольера» – одно из своеобразнейших произведений выдающегося писателя и драматурга Михаила Афанасьевича Булгакова. Романизированная биография Мольера, основанная Булгаковым на известных ему документальных свидетельствах, стала, в силу личности главного героя и его чаяний, произведением глубоко личного свойства – писатель повествовал не только о Мольере, но и о себе</a:t>
            </a:r>
            <a:r>
              <a:rPr lang="ru-RU" sz="2400" b="1" dirty="0" smtClean="0"/>
              <a:t>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D:\скан для Труфановой\1 - 0020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28" t="-212" r="33729" b="31318"/>
          <a:stretch>
            <a:fillRect/>
          </a:stretch>
        </p:blipFill>
        <p:spPr bwMode="auto">
          <a:xfrm>
            <a:off x="6084168" y="836712"/>
            <a:ext cx="2880320" cy="51045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5328592" cy="1916832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Ш4Р6 Булгаков М.А. Записки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Б90 покойника: (Театральный роман) / М.А. Булгаков. – М. : ООО «Фирма изд-во АСТ», Вече, 1999. -528 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988840"/>
            <a:ext cx="5400600" cy="486916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Настоящий том сочинений М.А. Булгакова представлен произведениями, которые принято называть автобиографическими. Булгаков мечтал написать собственное жизнеописание, но замысел этот не был осуществлён. И видимо, в этом была какая-то своя логика, ибо художественное жизнеописание он творил в течении двадцати лет. Именно в автобиографических произведениях писатель наиболее ярко раскрыл свой талант художника-сатирика.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скан для Труфановой\1 - 001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109" r="31989" b="32548"/>
          <a:stretch>
            <a:fillRect/>
          </a:stretch>
        </p:blipFill>
        <p:spPr bwMode="auto">
          <a:xfrm>
            <a:off x="5868144" y="764704"/>
            <a:ext cx="2880320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3050"/>
            <a:ext cx="4248472" cy="2075830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Зинковский А. Мастер разного жанра /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Зинковский // Вузовский вестник. – 2015. – 15-31 мая. – С. 14.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636912"/>
            <a:ext cx="4392488" cy="396044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статье рассказано о таланте российского писателя и драматурга Михаила Булгакова. Его лучшие произведения  «Мастер и Маргарита», «Белая гвардия», «Собачье сердце» оказались весьма живучи, востребованы и знамениты даже спустя десятилетия после смерти автора.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D:\скан для Труфановой\1 - 0029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3217" t="4250" r="512" b="6012"/>
          <a:stretch/>
        </p:blipFill>
        <p:spPr bwMode="auto">
          <a:xfrm>
            <a:off x="4932040" y="1187355"/>
            <a:ext cx="4083328" cy="2692753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38"/>
          <a:stretch/>
        </p:blipFill>
        <p:spPr bwMode="auto">
          <a:xfrm>
            <a:off x="4932040" y="2492896"/>
            <a:ext cx="4083328" cy="276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sz="4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Булгаков: </a:t>
            </a:r>
            <a:br>
              <a:rPr lang="ru-RU" sz="4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никому не делал зла»</a:t>
            </a:r>
            <a:endParaRPr lang="ru-RU" sz="4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73" b="4246"/>
          <a:stretch/>
        </p:blipFill>
        <p:spPr bwMode="auto">
          <a:xfrm>
            <a:off x="2771800" y="1916832"/>
            <a:ext cx="3528392" cy="4608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00839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4320480" cy="1656184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Сохнова Г. Михаил Булгаков: «Я никому не делал Зла» / Г. Сохнова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// Смена. – 2011. – 4 мая. – С.13.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060848"/>
            <a:ext cx="4320480" cy="479715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статье описан музей Михаила Булгакова, в котором состоялась Международная конференция под названием «М.А. Булгаков в потоке российской истории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XX-XXI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веков». На конференции выступали учёные – литературоведы-исследователи творчества знаменитого писателя и педагоги вузов из разных уголков России.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D:\скан для Труфановой\2 - 0001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683" t="2982" r="400" b="315"/>
          <a:stretch/>
        </p:blipFill>
        <p:spPr bwMode="auto">
          <a:xfrm>
            <a:off x="4788024" y="1052736"/>
            <a:ext cx="4048573" cy="2877498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80928"/>
            <a:ext cx="4408487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1940 года друзья и родные постоянно дежурят у постели М. Булгакова. 10 марта 1940 года Михаил Афанасьевич Булгаков скончался. 11 марта состоялась гражданская панихида в здании Союза Советских писателей. Перед панихидой московский скульптор С. Д. Меркуров снимает с лица М. Булгакова посмертную маску.</a:t>
            </a:r>
          </a:p>
          <a:p>
            <a:endParaRPr lang="ru-RU" sz="36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74342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Булгаков похоронен на Новодевичьем кладбище. На его могиле, по ходатайству его жены Е. С. Булгаковой, был установлен камень, прозванный «голгофой», который ранее лежал на могиле Н. В. Гоголя.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36912"/>
            <a:ext cx="6048672" cy="39650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55385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Дом-музей М.А. Булгакова в Москве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70297"/>
            <a:ext cx="7338047" cy="49238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5655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5184576" cy="2723902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Ш5(2) Русская литература XIX-XX веков: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Р89     В 2 т. Т. 1. Русская литература XIX века / Сост. и науч. ред. Б.С. Бугров, М.М. Голубков. – 2-е изд., доп. и перераб. – М. : Аспект Пресс, 2000. – 428 с.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3284984"/>
            <a:ext cx="5256584" cy="357301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включает в себя два тома, посвящённые соответственно русской литературе XIX и XX вв. Каждый том представляет собой собрание монографических глав о писателях. Все главы построены по одному и тому же композиционному принципу: сначала даётся общая характеристика творческого пути писателя.</a:t>
            </a: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48680"/>
            <a:ext cx="3902019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28731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М.А. Булгакову в Киеве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" t="2574" r="1706" b="2793"/>
          <a:stretch/>
        </p:blipFill>
        <p:spPr bwMode="auto">
          <a:xfrm>
            <a:off x="1331640" y="1951630"/>
            <a:ext cx="6408712" cy="4339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0694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360066"/>
            <a:ext cx="547260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осени 1900 учился дома, затем поступил в первый класс Александровской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гимназии. Уже 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гимназии Булгаков проявлял свои разнообразные способности: писал стихи,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играл 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рояле, пел, сочинял устные рассказы и прекрасно их рассказывал. </a:t>
            </a:r>
          </a:p>
          <a:p>
            <a:endParaRPr lang="ru-RU" b="1" i="1" dirty="0" smtClean="0">
              <a:solidFill>
                <a:srgbClr val="7030A0"/>
              </a:solidFill>
            </a:endParaRPr>
          </a:p>
          <a:p>
            <a:endParaRPr lang="ru-RU" b="1" i="1" dirty="0" smtClean="0">
              <a:solidFill>
                <a:srgbClr val="7030A0"/>
              </a:solidFill>
            </a:endParaRPr>
          </a:p>
          <a:p>
            <a:pPr algn="just"/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Окончив гимназию, 21 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 1909 года он был зачислен на медицинский факультет Императорского Университета св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Владимира 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Киеве. Учеба проходила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начавшейся тогда войны 1914-1918 гг.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07" r="4707" b="3874"/>
          <a:stretch/>
        </p:blipFill>
        <p:spPr bwMode="auto">
          <a:xfrm>
            <a:off x="395536" y="548680"/>
            <a:ext cx="2378074" cy="2813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2378074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6646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07" t="1915" r="5095" b="4337"/>
          <a:stretch/>
        </p:blipFill>
        <p:spPr bwMode="auto">
          <a:xfrm>
            <a:off x="1331640" y="534254"/>
            <a:ext cx="2664296" cy="2966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7" r="6041" b="4264"/>
          <a:stretch/>
        </p:blipFill>
        <p:spPr bwMode="auto">
          <a:xfrm>
            <a:off x="5292080" y="534254"/>
            <a:ext cx="2636358" cy="2966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717032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1908 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окончивший предпоследний, седьмой класс гимназии Михаил познакомился с пятнадцатилетней Татьяной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Лаппа, родные 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близкие звали ее Тасей дочерью председателя Саратовской Казенной палаты. Она, тоже гимназистка, приехала в Киев к тетке на каникулы. Между ним и Тасей возникли романтические отношения,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завершились 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счастливым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браком. Супруги 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Булгаковы прожили вместе 11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217096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4824536" cy="1584176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Недошивин В. Настоящая любовь / В. Недошивин // Крестьянка. – 2011. - №1. –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78-81.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204864"/>
            <a:ext cx="4896544" cy="4653136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Студентом Михаил женился.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первой женой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Татьяна Николаевна Лаппа, Тася,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девица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средствами. Михаил хорошо прожил на средства жены последние три года студенчества как в Киеве, так и в Саратове... Своих средств у Михаила не было... Тася не была красива, но была очень хорошей женщиной, тихой и любящей женой, худенькой и незаметной. </a:t>
            </a:r>
          </a:p>
        </p:txBody>
      </p:sp>
      <p:pic>
        <p:nvPicPr>
          <p:cNvPr id="3074" name="Picture 2" descr="D:\скан для Труфановой\1 - 0027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1115" b="6267"/>
          <a:stretch/>
        </p:blipFill>
        <p:spPr bwMode="auto">
          <a:xfrm>
            <a:off x="5868144" y="692696"/>
            <a:ext cx="3061388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1204" y="2060848"/>
            <a:ext cx="3151187" cy="4237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0894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летом 1914 года, после начала 19 июля Первой мировой войны, Булгаков принял участие в организации лазарета для раненых при Казенной палате в Саратове и работал там врачом.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88839"/>
            <a:ext cx="4320481" cy="3243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99" b="3305"/>
          <a:stretch/>
        </p:blipFill>
        <p:spPr bwMode="auto">
          <a:xfrm>
            <a:off x="5906404" y="1988840"/>
            <a:ext cx="2928722" cy="3169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5232103"/>
            <a:ext cx="43651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сохранилось и в наше время(находится на пересечении улиц Вольской и Сакко и Ванцетти)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52121" y="5232103"/>
            <a:ext cx="3437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Булгаков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мед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персонала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военного госпиталя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Саратов 1914г.</a:t>
            </a:r>
          </a:p>
        </p:txBody>
      </p:sp>
    </p:spTree>
    <p:extLst>
      <p:ext uri="{BB962C8B-B14F-4D97-AF65-F5344CB8AC3E}">
        <p14:creationId xmlns:p14="http://schemas.microsoft.com/office/powerpoint/2010/main" xmlns="" val="32113337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1184</TotalTime>
  <Words>2675</Words>
  <Application>Microsoft Office PowerPoint</Application>
  <PresentationFormat>Экран (4:3)</PresentationFormat>
  <Paragraphs>161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Михаил Афанасьевич Булгаков: жизнь, личность,  творчество (1891-1940)</vt:lpstr>
      <vt:lpstr>Биографические сведения о писателе</vt:lpstr>
      <vt:lpstr>Родители Михаила Булгакова</vt:lpstr>
      <vt:lpstr>Слайд 4</vt:lpstr>
      <vt:lpstr>Ш5(2) Русская литература XIX-XX веков: Р89     В 2 т. Т. 1. Русская литература XIX века / Сост. и науч. ред. Б.С. Бугров, М.М. Голубков. – 2-е изд., доп. и перераб. – М. : Аспект Пресс, 2000. – 428 с.</vt:lpstr>
      <vt:lpstr>Слайд 6</vt:lpstr>
      <vt:lpstr>Слайд 7</vt:lpstr>
      <vt:lpstr>Недошивин В. Настоящая любовь / В. Недошивин // Крестьянка. – 2011. - №1. –  С. 78-81.</vt:lpstr>
      <vt:lpstr>Слайд 9</vt:lpstr>
      <vt:lpstr>Слайд 10</vt:lpstr>
      <vt:lpstr>Слайд 11</vt:lpstr>
      <vt:lpstr>Куличенко Н. Михаил Булгаков: «Поединок со временем: звезда и смерть» / Н. Куличенко // Новая библиотека. – 2011. - №9(153) –  С. 9-27.</vt:lpstr>
      <vt:lpstr>Из врачей – в писатели</vt:lpstr>
      <vt:lpstr>Слайд 14</vt:lpstr>
      <vt:lpstr>Слайд 15</vt:lpstr>
      <vt:lpstr>Слайд 16</vt:lpstr>
      <vt:lpstr>Литературное творчество 20-х годов</vt:lpstr>
      <vt:lpstr>Ш4Р7 Булгаков М.А. Записки  Б90 на манжетах. Ранняя автобиографическая проза / М.А. Булгаков. – М. : Худож. лит., 1989. – 206 с.</vt:lpstr>
      <vt:lpstr>Ш4Р7 Булгаков М.А. Ранняя  Б90 проза: рассказы, повести / М.А. Булгаков. – М. : Современник, 1990. – 479 с.</vt:lpstr>
      <vt:lpstr>Ш4Р7 Булгаков М.А. Повести,  Б90 рассказы, фельетоны / М.А. Булгаков. – М. : Советский писатель, 1988. – 624 с.</vt:lpstr>
      <vt:lpstr>Ш4Р7 Булгаков М.А.  Б90 Багровый остров. Адам и Ева / М.А. Булгаков. – М. : Искусство, 1990. – 143 с.</vt:lpstr>
      <vt:lpstr>Ш4Р6 Булгаков М.А. Белая  Б90 гвардия / М.А. Булгаков. – М. : «Наш дом», 1998. – 288 с.</vt:lpstr>
      <vt:lpstr>Ш4Р7 Булгаков М.А. Пьесы  Б90 1920-х годов / М.А. Булгаков. – Л. : Искусство, 1989. – 591 с.</vt:lpstr>
      <vt:lpstr>Слайд 24</vt:lpstr>
      <vt:lpstr>Слайд 25</vt:lpstr>
      <vt:lpstr>Ш4Р6 Булгаков М.А. Собачье  Б90 сердце / М.А. Булгаков. – М. : Пушкинская библиотека: АСТ, 2005. – 429 с.</vt:lpstr>
      <vt:lpstr>Ш4Р6 Булгаков М.А. Чаша  Б90 жизни: повести, рассказы, пьеса, очерки, фельетоны, письма / М.А. Булгаков. – М. : Сов. Россия, 1988. – 592 с.</vt:lpstr>
      <vt:lpstr>Ш4Р7 Булгаков М.А. Кабала  Б90 святош: роман, пьесы, либретто / М.А. Булгаков. – М. : Современник, 1991. – 703 с.</vt:lpstr>
      <vt:lpstr>Ш4Р7  Булгаков М.А.  Б90 Похождения Чичикова: повести, рассказы, фельетоны, очерки 1919-1924 гг. / М.А. Булгаков. – М. : Современник, 1990. – 591 с.</vt:lpstr>
      <vt:lpstr>Ш4Р6 Булгаков М.А. Москва,  Б90 двадцатые годы: повести / М.А. Булгаков. – М. : ТЕРРА, 1994. – 320 с.</vt:lpstr>
      <vt:lpstr>Литературное творчество 30-х годов</vt:lpstr>
      <vt:lpstr>Слайд 32</vt:lpstr>
      <vt:lpstr>Слайд 33</vt:lpstr>
      <vt:lpstr>Мурзина М. Сталин и Маргариты / М. Мурзина //Аргументы и факты. – 2011. – 11-17 мая.</vt:lpstr>
      <vt:lpstr>Россинская С.В. Михаил Булгаков и Елена Шиловская: шаг в вечность / С.В. Россинская // Новая библиотека. – 2011. - №11(155). – С. 9-27.</vt:lpstr>
      <vt:lpstr>Слайд 36</vt:lpstr>
      <vt:lpstr>Слайд 37</vt:lpstr>
      <vt:lpstr>Рассадин С. Дорога в Батум / С. Рассадин // Новая газета. – 2009. – 23 декабря. – С. 17.</vt:lpstr>
      <vt:lpstr>Ш4Р6 Булгаков М.А. Мастер и  Б90 Маргарита: роман / М.А. Булгаков. – Воронеж: Центр.-Чернозем. кн. изд-во, 1987. – 543 с.</vt:lpstr>
      <vt:lpstr>Ш4Р7 Булгаков М.А.  Б90 Избранное: «Мастер и Маргарита»: роман; рассказы / М.А. Булгаков. – М. : Худож. лит., 1988. – 480 с.</vt:lpstr>
      <vt:lpstr>Ш4Р7 Булгаков М.А. Романы:  Б90 «Белая гвардия», «Театральный роман», «Мастер и Маргарита» / М.А. Булгаков. – М. : Современник, 1987. – 751 с.</vt:lpstr>
      <vt:lpstr>Ш4Р6 Булгаков М.А.  Б90 Избранное: Жизнь господина де Мольера. Театральный роман: романы / М.А. Булгаков. – Л. : Дет. лит., 1991. – 367 с.</vt:lpstr>
      <vt:lpstr>Ш4Р6 Булгаков М.А. Записки  Б90 покойника: (Театральный роман) / М.А. Булгаков. – М. : ООО «Фирма изд-во АСТ», Вече, 1999. -528 с.</vt:lpstr>
      <vt:lpstr>Зинковский А. Мастер разного жанра /  А. Зинковский // Вузовский вестник. – 2015. – 15-31 мая. – С. 14.</vt:lpstr>
      <vt:lpstr>Михаил Булгаков:  «Я никому не делал зла»</vt:lpstr>
      <vt:lpstr>Сохнова Г. Михаил Булгаков: «Я никому не делал Зла» / Г. Сохнова // Смена. – 2011. – 4 мая. – С.13.</vt:lpstr>
      <vt:lpstr>Слайд 47</vt:lpstr>
      <vt:lpstr>Слайд 48</vt:lpstr>
      <vt:lpstr>Дом-музей М.А. Булгакова в Москве</vt:lpstr>
      <vt:lpstr>Памятник М.А. Булгакову в Киеве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krisanova_tn</cp:lastModifiedBy>
  <cp:revision>153</cp:revision>
  <dcterms:modified xsi:type="dcterms:W3CDTF">2016-05-04T13:01:22Z</dcterms:modified>
</cp:coreProperties>
</file>